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63" r:id="rId2"/>
    <p:sldId id="378" r:id="rId3"/>
    <p:sldId id="379" r:id="rId4"/>
    <p:sldId id="377" r:id="rId5"/>
    <p:sldId id="381" r:id="rId6"/>
    <p:sldId id="380" r:id="rId7"/>
    <p:sldId id="364" r:id="rId8"/>
  </p:sldIdLst>
  <p:sldSz cx="10693400" cy="7561263"/>
  <p:notesSz cx="6797675" cy="9926638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FF"/>
    <a:srgbClr val="777777"/>
    <a:srgbClr val="9933FF"/>
    <a:srgbClr val="FF66CC"/>
    <a:srgbClr val="33CCFF"/>
    <a:srgbClr val="00CC00"/>
    <a:srgbClr val="4D4D4D"/>
    <a:srgbClr val="FFCC00"/>
    <a:srgbClr val="FBD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2" autoAdjust="0"/>
    <p:restoredTop sz="94660"/>
  </p:normalViewPr>
  <p:slideViewPr>
    <p:cSldViewPr>
      <p:cViewPr>
        <p:scale>
          <a:sx n="70" d="100"/>
          <a:sy n="70" d="100"/>
        </p:scale>
        <p:origin x="-1218" y="1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278825995807121E-2"/>
          <c:y val="1.8329938900203666E-2"/>
          <c:w val="0.81341719077568131"/>
          <c:h val="0.79226069246435848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cat>
            <c:strRef>
              <c:f>Лист1!$A$6:$A$11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мес.2018</c:v>
                </c:pt>
              </c:strCache>
            </c:strRef>
          </c:cat>
          <c:val>
            <c:numRef>
              <c:f>Лист1!$B$6:$B$11</c:f>
            </c:numRef>
          </c:val>
        </c:ser>
        <c:ser>
          <c:idx val="2"/>
          <c:order val="1"/>
          <c:invertIfNegative val="0"/>
          <c:cat>
            <c:strRef>
              <c:f>Лист1!$A$6:$A$11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мес.2018</c:v>
                </c:pt>
              </c:strCache>
            </c:strRef>
          </c:cat>
          <c:val>
            <c:numRef>
              <c:f>Лист1!$C$6:$C$11</c:f>
            </c:numRef>
          </c:val>
          <c:shape val="box"/>
        </c:ser>
        <c:ser>
          <c:idx val="0"/>
          <c:order val="2"/>
          <c:spPr>
            <a:solidFill>
              <a:srgbClr val="9999FF"/>
            </a:solidFill>
            <a:ln w="1464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1464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"/>
                  <c:y val="-2.604470542925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083576434340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59343007956262E-3"/>
                  <c:y val="-2.083576434340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978029023868787E-3"/>
                  <c:y val="-2.604470542925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31868601591167E-3"/>
                  <c:y val="-2.083576434340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318686015912525E-3"/>
                  <c:y val="-2.8649175972180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286">
                <a:noFill/>
              </a:ln>
            </c:spPr>
            <c:txPr>
              <a:bodyPr/>
              <a:lstStyle/>
              <a:p>
                <a:pPr>
                  <a:defRPr sz="1818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Лист1!$A$6:$A$11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мес.2018</c:v>
                </c:pt>
              </c:strCache>
            </c:strRef>
          </c:cat>
          <c:val>
            <c:numRef>
              <c:f>Лист1!$D$6:$D$11</c:f>
              <c:numCache>
                <c:formatCode>#,##0</c:formatCode>
                <c:ptCount val="6"/>
                <c:pt idx="0">
                  <c:v>17222</c:v>
                </c:pt>
                <c:pt idx="1">
                  <c:v>18384.5</c:v>
                </c:pt>
                <c:pt idx="2">
                  <c:v>19401.900000000001</c:v>
                </c:pt>
                <c:pt idx="3">
                  <c:v>20836.599999999999</c:v>
                </c:pt>
                <c:pt idx="4">
                  <c:v>22008.7</c:v>
                </c:pt>
                <c:pt idx="5">
                  <c:v>19166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018304"/>
        <c:axId val="40281984"/>
        <c:axId val="0"/>
      </c:bar3DChart>
      <c:catAx>
        <c:axId val="400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61">
            <a:solidFill>
              <a:srgbClr val="000000"/>
            </a:solidFill>
            <a:prstDash val="solid"/>
          </a:ln>
        </c:spPr>
        <c:txPr>
          <a:bodyPr rot="1800000" vert="horz"/>
          <a:lstStyle/>
          <a:p>
            <a:pPr>
              <a:defRPr sz="1587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028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81984"/>
        <c:scaling>
          <c:orientation val="minMax"/>
        </c:scaling>
        <c:delete val="0"/>
        <c:axPos val="l"/>
        <c:majorGridlines>
          <c:spPr>
            <a:ln w="3661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6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87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0018304"/>
        <c:crosses val="autoZero"/>
        <c:crossBetween val="between"/>
      </c:valAx>
      <c:spPr>
        <a:noFill/>
        <a:ln w="279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5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219474545879785"/>
          <c:y val="2.6538274721104923E-2"/>
          <c:w val="0.82780082987551862"/>
          <c:h val="0.7604395604395604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FFFF00"/>
            </a:solidFill>
            <a:ln w="1240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 w="12403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12403">
                <a:solidFill>
                  <a:srgbClr val="000000"/>
                </a:solidFill>
                <a:prstDash val="solid"/>
              </a:ln>
            </c:spPr>
          </c:dPt>
          <c:dLbls>
            <c:numFmt formatCode="#,##0" sourceLinked="0"/>
            <c:spPr>
              <a:noFill/>
              <a:ln w="24805">
                <a:noFill/>
              </a:ln>
            </c:spPr>
            <c:txPr>
              <a:bodyPr/>
              <a:lstStyle/>
              <a:p>
                <a:pPr>
                  <a:defRPr sz="161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Лист2!$A$1:$A$7</c:f>
              <c:numCache>
                <c:formatCode>m/d/yyyy</c:formatCode>
                <c:ptCount val="7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Лист2!$B$1:$B$7</c:f>
              <c:numCache>
                <c:formatCode>#,##0</c:formatCode>
                <c:ptCount val="7"/>
                <c:pt idx="0">
                  <c:v>491168</c:v>
                </c:pt>
                <c:pt idx="1">
                  <c:v>480912</c:v>
                </c:pt>
                <c:pt idx="2">
                  <c:v>385719</c:v>
                </c:pt>
                <c:pt idx="3">
                  <c:v>414912</c:v>
                </c:pt>
                <c:pt idx="4">
                  <c:v>295868</c:v>
                </c:pt>
                <c:pt idx="5">
                  <c:v>273155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93472"/>
        <c:axId val="8807936"/>
        <c:axId val="90951168"/>
      </c:bar3DChart>
      <c:dateAx>
        <c:axId val="8793472"/>
        <c:scaling>
          <c:orientation val="minMax"/>
          <c:max val="43101"/>
          <c:min val="41275"/>
        </c:scaling>
        <c:delete val="0"/>
        <c:axPos val="b"/>
        <c:majorGridlines/>
        <c:numFmt formatCode="m/d/yyyy" sourceLinked="0"/>
        <c:majorTickMark val="out"/>
        <c:minorTickMark val="none"/>
        <c:tickLblPos val="low"/>
        <c:spPr>
          <a:ln w="2962">
            <a:solidFill>
              <a:srgbClr val="000000"/>
            </a:solidFill>
            <a:prstDash val="solid"/>
          </a:ln>
        </c:spPr>
        <c:txPr>
          <a:bodyPr rot="2400000" vert="horz"/>
          <a:lstStyle/>
          <a:p>
            <a:pPr>
              <a:defRPr sz="1245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807936"/>
        <c:crosses val="autoZero"/>
        <c:auto val="1"/>
        <c:lblOffset val="100"/>
        <c:baseTimeUnit val="years"/>
      </c:dateAx>
      <c:valAx>
        <c:axId val="8807936"/>
        <c:scaling>
          <c:orientation val="minMax"/>
        </c:scaling>
        <c:delete val="0"/>
        <c:axPos val="l"/>
        <c:majorGridlines>
          <c:spPr>
            <a:ln w="3101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8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93472"/>
        <c:crosses val="autoZero"/>
        <c:crossBetween val="between"/>
      </c:valAx>
      <c:serAx>
        <c:axId val="90951168"/>
        <c:scaling>
          <c:orientation val="minMax"/>
        </c:scaling>
        <c:delete val="1"/>
        <c:axPos val="b"/>
        <c:numFmt formatCode="yyyy" sourceLinked="0"/>
        <c:majorTickMark val="out"/>
        <c:minorTickMark val="none"/>
        <c:tickLblPos val="nextTo"/>
        <c:crossAx val="8807936"/>
        <c:crosses val="autoZero"/>
        <c:tickLblSkip val="1"/>
        <c:tickMarkSkip val="1"/>
      </c:serAx>
      <c:spPr>
        <a:noFill/>
        <a:ln w="236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8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2851759640553"/>
          <c:y val="2.7240762320156372E-2"/>
          <c:w val="0.4602907281704583"/>
          <c:h val="0.79723786079872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указавших доход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Оптовая торговля </c:v>
                </c:pt>
                <c:pt idx="1">
                  <c:v>Розничная торговля </c:v>
                </c:pt>
                <c:pt idx="2">
                  <c:v>Торговля оптовая и розничная автотранспортными средствами </c:v>
                </c:pt>
                <c:pt idx="3">
                  <c:v>Деятельность сухопутного  транспорта</c:v>
                </c:pt>
                <c:pt idx="4">
                  <c:v>Работы строительные специализированные</c:v>
                </c:pt>
                <c:pt idx="5">
                  <c:v>Строительство зданий</c:v>
                </c:pt>
                <c:pt idx="6">
                  <c:v>Растениеводство и животноводство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208</c:v>
                </c:pt>
                <c:pt idx="1">
                  <c:v>181</c:v>
                </c:pt>
                <c:pt idx="2">
                  <c:v>58</c:v>
                </c:pt>
                <c:pt idx="3">
                  <c:v>48</c:v>
                </c:pt>
                <c:pt idx="4">
                  <c:v>33</c:v>
                </c:pt>
                <c:pt idx="5">
                  <c:v>26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1508864"/>
        <c:axId val="41510400"/>
      </c:barChart>
      <c:catAx>
        <c:axId val="41508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Вид деятельности</a:t>
                </a:r>
              </a:p>
            </c:rich>
          </c:tx>
          <c:layout>
            <c:manualLayout>
              <c:xMode val="edge"/>
              <c:yMode val="edge"/>
              <c:x val="7.2282496844612897E-3"/>
              <c:y val="0.24371805011520287"/>
            </c:manualLayout>
          </c:layout>
          <c:overlay val="0"/>
        </c:title>
        <c:majorTickMark val="none"/>
        <c:minorTickMark val="none"/>
        <c:tickLblPos val="nextTo"/>
        <c:crossAx val="41510400"/>
        <c:crosses val="autoZero"/>
        <c:auto val="1"/>
        <c:lblAlgn val="ctr"/>
        <c:lblOffset val="100"/>
        <c:noMultiLvlLbl val="0"/>
      </c:catAx>
      <c:valAx>
        <c:axId val="415104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ИП </a:t>
                </a:r>
              </a:p>
            </c:rich>
          </c:tx>
          <c:layout>
            <c:manualLayout>
              <c:xMode val="edge"/>
              <c:yMode val="edge"/>
              <c:x val="0.64970308399248899"/>
              <c:y val="0.9158630934274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150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6080435507166E-2"/>
          <c:y val="9.9724014404903527E-2"/>
          <c:w val="0.49585238560544892"/>
          <c:h val="0.698096552957530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8755300154750957E-2"/>
                  <c:y val="-7.14484104940720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6.4293818622077864E-2"/>
                  <c:y val="-6.433957734854857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Количество "нулевых" деклараций</c:v>
                </c:pt>
                <c:pt idx="1">
                  <c:v>Количество деклараций, в которых сумма расходов равна или превышает сумму дохода </c:v>
                </c:pt>
                <c:pt idx="2">
                  <c:v>Количество деклараций с заявленными суммами доходов и расходов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3113</c:v>
                </c:pt>
                <c:pt idx="1">
                  <c:v>101</c:v>
                </c:pt>
                <c:pt idx="2">
                  <c:v>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2613187336140255"/>
          <c:y val="0.66659475005422675"/>
          <c:w val="0.84997752256675974"/>
          <c:h val="0.332709394723337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061917400542268"/>
          <c:w val="0.97113048798889678"/>
          <c:h val="0.84938082599457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490571943084267"/>
                  <c:y val="6.353545474477036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9547320198253262"/>
                  <c:y val="-6.615716545519505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2657</c:v>
                </c:pt>
                <c:pt idx="1">
                  <c:v>86</c:v>
                </c:pt>
                <c:pt idx="2">
                  <c:v>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657682843982732E-2"/>
          <c:y val="9.7570076754756721E-2"/>
          <c:w val="0.50978613942713102"/>
          <c:h val="0.69963904976741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29"/>
          <c:dPt>
            <c:idx val="0"/>
            <c:bubble3D val="0"/>
            <c:explosion val="7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6305647277807019E-2"/>
                  <c:y val="-0.201238912262566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3.21440832621512E-2"/>
                  <c:y val="7.11967993894398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1.9835000118383933E-2"/>
                  <c:y val="-5.93134579249648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4.7143156680223147E-2"/>
                  <c:y val="-7.52889373000423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9.3674928650914924E-2"/>
                  <c:y val="4.58845957534509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Сумма дохода до 1 млн.руб. (чел.)</c:v>
                </c:pt>
                <c:pt idx="1">
                  <c:v>Сумма дохода от 1 млн.руб. до 10 млн.руб. (чел.)</c:v>
                </c:pt>
                <c:pt idx="2">
                  <c:v>Сумма дохода от 10 млн.руб. до 100 млн.руб. (чел.)</c:v>
                </c:pt>
                <c:pt idx="3">
                  <c:v>Сумма дохода от 100 млн.руб. до 500 млн.руб. (чел.)</c:v>
                </c:pt>
                <c:pt idx="4">
                  <c:v>Сумма дохода от 500 млн.руб. до 1 млрд.руб. (чел.)</c:v>
                </c:pt>
                <c:pt idx="5">
                  <c:v>Сумма дохода свыше 1 млрд.руб. (чел.)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498</c:v>
                </c:pt>
                <c:pt idx="1">
                  <c:v>341</c:v>
                </c:pt>
                <c:pt idx="2">
                  <c:v>119</c:v>
                </c:pt>
                <c:pt idx="3">
                  <c:v>23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7.9465214247596773E-4"/>
          <c:y val="0.64874393988429624"/>
          <c:w val="0.95149892586192297"/>
          <c:h val="0.335919599915629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-6.411985969812878E-4"/>
                  <c:y val="-0.2160030005340127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5369324043360262E-3"/>
                  <c:y val="8.69029663434765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943573382255394E-2"/>
                  <c:y val="-7.203150799336471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9.9406665463665181E-2"/>
                  <c:y val="-7.583257032743488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0223029374957185"/>
                  <c:y val="-1.197472311505618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до 1 млн.руб. (чел.)</c:v>
                </c:pt>
                <c:pt idx="1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от 1 млн.руб. до 10 млн.руб. (чел.)</c:v>
                </c:pt>
                <c:pt idx="2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от 10 млн.руб. до 100 млн.руб. (чел.)</c:v>
                </c:pt>
                <c:pt idx="3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от 100 млн.руб. до 500 млн.руб. (чел.)</c:v>
                </c:pt>
                <c:pt idx="4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от 500 млн.руб. до 1 млрд.руб. (чел.)</c:v>
                </c:pt>
                <c:pt idx="5">
                  <c:v>Количество налогоплательщиков, заявивших в представленных декларациях общую сумму дохода от предпринимательской деятельности и частной практики свыше 1 млрд.руб. (чел.)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434</c:v>
                </c:pt>
                <c:pt idx="1">
                  <c:v>292</c:v>
                </c:pt>
                <c:pt idx="2">
                  <c:v>106</c:v>
                </c:pt>
                <c:pt idx="3">
                  <c:v>14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0.81967</cdr:x>
      <cdr:y>0.7161</cdr:y>
    </cdr:from>
    <cdr:to>
      <cdr:x>0.92376</cdr:x>
      <cdr:y>0.81439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0" y="36724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26%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0.79508</cdr:x>
      <cdr:y>0.59798</cdr:y>
    </cdr:from>
    <cdr:to>
      <cdr:x>0.89917</cdr:x>
      <cdr:y>0.69627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84776" y="3066663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22%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0.2126</cdr:x>
      <cdr:y>0.08333</cdr:y>
    </cdr:from>
    <cdr:to>
      <cdr:x>0.31259</cdr:x>
      <cdr:y>0.23451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04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2016 г.</a:t>
          </a:r>
          <a:endParaRPr kumimoji="0" lang="ru-RU" sz="2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ADAB330-CF65-4492-9ADF-9BD48AF1D3A6}" type="datetimeFigureOut">
              <a:rPr lang="ru-RU"/>
              <a:pPr>
                <a:defRPr/>
              </a:pPr>
              <a:t>29.11.2018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362AF5B-B964-456E-A08C-1E67ED9B5C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753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BB09-5AF8-48B7-BF74-6F53023D1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57B0-8A63-41F3-85FA-AF1B7EBE1F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DDF-A05E-450A-9DD7-0C2CB163C9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B5A4-5712-472E-9FFC-0962F6084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9FB-7B48-47F2-A7A0-E8ACF9AD7B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A2B7-0196-4ADC-B5C3-A604B673F9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A395-2C35-4B48-9D47-49626CD0E1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3BAB-CD03-4A77-86C4-6AACC74EC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E86C-698D-4085-A3BE-0451D727C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CCA36BB-6048-4509-9E86-B4056EE7E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A78D-E6B8-4286-BBF8-A31F9C28AF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3FA512-C4CB-4B09-8E1D-85F21526B3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420452" y="3348584"/>
            <a:ext cx="9852495" cy="20882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</a:t>
            </a:r>
            <a:r>
              <a:rPr lang="ru-RU" sz="3200" dirty="0"/>
              <a:t>администрирования налога на доходы физических лиц. Результаты камерального контроля индивидуальных </a:t>
            </a:r>
            <a:r>
              <a:rPr lang="ru-RU" sz="3200" dirty="0" smtClean="0"/>
              <a:t>предпринимателей</a:t>
            </a:r>
            <a:endParaRPr lang="ru-RU" sz="3200" i="1" dirty="0">
              <a:cs typeface="Arial" pitchFamily="34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802004" y="5931605"/>
            <a:ext cx="9657263" cy="10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400" dirty="0">
                <a:latin typeface="Arial Narrow" pitchFamily="34" charset="0"/>
                <a:cs typeface="Times New Roman" pitchFamily="18" charset="0"/>
              </a:rPr>
              <a:t>Доклад заместителя руководителя Управления ФНС России по Удмуртской Республике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Arial Narrow" pitchFamily="34" charset="0"/>
                <a:cs typeface="Times New Roman" pitchFamily="18" charset="0"/>
              </a:rPr>
              <a:t>Кузнецовой Венеры </a:t>
            </a:r>
            <a:r>
              <a:rPr lang="ru-RU" sz="2400" dirty="0" err="1">
                <a:latin typeface="Arial Narrow" pitchFamily="34" charset="0"/>
                <a:cs typeface="Times New Roman" pitchFamily="18" charset="0"/>
              </a:rPr>
              <a:t>Гаптрашидовны</a:t>
            </a:r>
            <a:endParaRPr lang="ru-RU" sz="24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300" dirty="0"/>
              <a:t>Слайд 1. Динамика поступлений по </a:t>
            </a:r>
            <a:r>
              <a:rPr lang="ru-RU" altLang="ru-RU" sz="2300" dirty="0" smtClean="0"/>
              <a:t>НДФЛ, млн. руб.</a:t>
            </a:r>
            <a:endParaRPr lang="ru-RU" altLang="ru-RU" sz="16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408212"/>
              </p:ext>
            </p:extLst>
          </p:nvPr>
        </p:nvGraphicFramePr>
        <p:xfrm>
          <a:off x="54514" y="1585807"/>
          <a:ext cx="10892552" cy="487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3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738188" y="0"/>
            <a:ext cx="9624060" cy="1398484"/>
          </a:xfrm>
        </p:spPr>
        <p:txBody>
          <a:bodyPr/>
          <a:lstStyle/>
          <a:p>
            <a:pPr>
              <a:defRPr/>
            </a:pPr>
            <a:r>
              <a:rPr lang="ru-RU" altLang="ru-RU" sz="2300" dirty="0"/>
              <a:t>Слайд 2. Динамика задолженности ИП по </a:t>
            </a:r>
            <a:r>
              <a:rPr lang="ru-RU" altLang="ru-RU" sz="2300" dirty="0" smtClean="0"/>
              <a:t>НДФЛ, млн. руб.</a:t>
            </a:r>
            <a:endParaRPr lang="ru-RU" altLang="ru-RU" sz="1800" dirty="0"/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809335"/>
              </p:ext>
            </p:extLst>
          </p:nvPr>
        </p:nvGraphicFramePr>
        <p:xfrm>
          <a:off x="585470" y="1908423"/>
          <a:ext cx="95224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219199"/>
          </a:xfrm>
        </p:spPr>
        <p:txBody>
          <a:bodyPr/>
          <a:lstStyle/>
          <a:p>
            <a:r>
              <a:rPr lang="ru-RU" sz="3600" dirty="0" smtClean="0"/>
              <a:t>Слайд </a:t>
            </a:r>
            <a:r>
              <a:rPr lang="ru-RU" sz="3600" dirty="0"/>
              <a:t>3. Количество ИП по видам экономической </a:t>
            </a:r>
            <a:r>
              <a:rPr lang="ru-RU" sz="3600" dirty="0" smtClean="0"/>
              <a:t>деятельности за 2017 год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46710291"/>
              </p:ext>
            </p:extLst>
          </p:nvPr>
        </p:nvGraphicFramePr>
        <p:xfrm>
          <a:off x="738188" y="1792523"/>
          <a:ext cx="900100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096205" y="3708623"/>
            <a:ext cx="914400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925258" y="3126146"/>
            <a:ext cx="914400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+mj-lt"/>
                <a:ea typeface="+mj-ea"/>
                <a:cs typeface="+mj-cs"/>
              </a:rPr>
              <a:t>4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753596" y="2566251"/>
            <a:ext cx="914400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+mj-lt"/>
                <a:ea typeface="+mj-ea"/>
                <a:cs typeface="+mj-cs"/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728794" y="1980431"/>
            <a:ext cx="914400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+mj-lt"/>
                <a:ea typeface="+mj-ea"/>
                <a:cs typeface="+mj-cs"/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210796" y="4356695"/>
            <a:ext cx="914400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+mj-lt"/>
                <a:ea typeface="+mj-ea"/>
                <a:cs typeface="+mj-cs"/>
              </a:rPr>
              <a:t>7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243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808376"/>
              </p:ext>
            </p:extLst>
          </p:nvPr>
        </p:nvGraphicFramePr>
        <p:xfrm>
          <a:off x="306140" y="1260351"/>
          <a:ext cx="914501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Слайд 4</a:t>
            </a:r>
            <a:r>
              <a:rPr lang="ru-RU" sz="3200" dirty="0"/>
              <a:t>. Анализ деклараций по НДФЛ, представленных ИП за 2016-2017 годы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25817987"/>
              </p:ext>
            </p:extLst>
          </p:nvPr>
        </p:nvGraphicFramePr>
        <p:xfrm>
          <a:off x="5695888" y="1188343"/>
          <a:ext cx="4824536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50956" y="176440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 г.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41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24247"/>
            <a:ext cx="9001000" cy="1219199"/>
          </a:xfrm>
        </p:spPr>
        <p:txBody>
          <a:bodyPr/>
          <a:lstStyle/>
          <a:p>
            <a:r>
              <a:rPr lang="ru-RU" sz="2800" dirty="0" smtClean="0"/>
              <a:t>Слайд 5</a:t>
            </a:r>
            <a:r>
              <a:rPr lang="ru-RU" sz="2800" dirty="0"/>
              <a:t>. Количество ИП по величине заявленного дохода от предпринимательской деятельности в декларациях за 2016-2017 годы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8B5A4-5712-472E-9FFC-0962F608444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031686"/>
              </p:ext>
            </p:extLst>
          </p:nvPr>
        </p:nvGraphicFramePr>
        <p:xfrm>
          <a:off x="162124" y="2289384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88090680"/>
              </p:ext>
            </p:extLst>
          </p:nvPr>
        </p:nvGraphicFramePr>
        <p:xfrm>
          <a:off x="5230775" y="2196455"/>
          <a:ext cx="5490716" cy="457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9106" y="1612095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 г.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6940" y="1612095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 г.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854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1044575"/>
            <a:ext cx="184785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738188" y="3910013"/>
            <a:ext cx="9649072" cy="60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 eaLnBrk="0" hangingPunct="0">
              <a:spcBef>
                <a:spcPct val="20000"/>
              </a:spcBef>
              <a:buFont typeface="+mj-lt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SzPct val="80000"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</a:rPr>
              <a:t>Спасибо за </a:t>
            </a:r>
            <a:r>
              <a:rPr lang="ru-RU" altLang="ru-RU" dirty="0" smtClean="0">
                <a:solidFill>
                  <a:srgbClr val="0070C0"/>
                </a:solidFill>
                <a:latin typeface="Times New Roman" pitchFamily="18" charset="0"/>
              </a:rPr>
              <a:t>внимание!</a:t>
            </a:r>
            <a:endParaRPr lang="ru-RU" altLang="ru-RU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8072</TotalTime>
  <Words>158</Words>
  <Application>Microsoft Office PowerPoint</Application>
  <PresentationFormat>Произвольный</PresentationFormat>
  <Paragraphs>48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Present_FNS2012_A4</vt:lpstr>
      <vt:lpstr>Особенности администрирования налога на доходы физических лиц. Результаты камерального контроля индивидуальных предпринимателей</vt:lpstr>
      <vt:lpstr>Слайд 1. Динамика поступлений по НДФЛ, млн. руб.</vt:lpstr>
      <vt:lpstr>Слайд 2. Динамика задолженности ИП по НДФЛ, млн. руб.</vt:lpstr>
      <vt:lpstr>Слайд 3. Количество ИП по видам экономической деятельности за 2017 год</vt:lpstr>
      <vt:lpstr>Слайд 4. Анализ деклараций по НДФЛ, представленных ИП за 2016-2017 годы</vt:lpstr>
      <vt:lpstr>Слайд 5. Количество ИП по величине заявленного дохода от предпринимательской деятельности в декларациях за 2016-2017 годы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Сергеевна Чиркова</dc:creator>
  <cp:lastModifiedBy>Агафонова Ирина Олеговна</cp:lastModifiedBy>
  <cp:revision>828</cp:revision>
  <cp:lastPrinted>2018-11-29T12:12:31Z</cp:lastPrinted>
  <dcterms:created xsi:type="dcterms:W3CDTF">2013-02-13T05:53:22Z</dcterms:created>
  <dcterms:modified xsi:type="dcterms:W3CDTF">2018-11-29T12:50:17Z</dcterms:modified>
</cp:coreProperties>
</file>